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
 <Relationship Id="rId3" Type="http://schemas.openxmlformats.org/package/2006/relationships/metadata/core-properties" Target="docProps/core.xml" />
 <Relationship Id="rId1" Type="http://schemas.openxmlformats.org/officeDocument/2006/relationships/officeDocument" Target="ppt/presentation.xml" />
 <Relationship Id="rId4" Type="http://schemas.openxmlformats.org/officeDocument/2006/relationships/extended-properties" Target="docProps/app.xml" 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4" y="-7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 />
 <Relationship Id="rId2" Type="http://schemas.openxmlformats.org/officeDocument/2006/relationships/slide" Target="slides/slide1.xml" />
 <Relationship Id="rId3" Type="http://schemas.openxmlformats.org/officeDocument/2006/relationships/slide" Target="slides/slide2.xml" />
 <Relationship Id="rId4" Type="http://schemas.openxmlformats.org/officeDocument/2006/relationships/slide" Target="slides/slide3.xml" />
 <Relationship Id="rId5" Type="http://schemas.openxmlformats.org/officeDocument/2006/relationships/slide" Target="slides/slide4.xml" />
 <Relationship Id="rId6" Type="http://schemas.openxmlformats.org/officeDocument/2006/relationships/slide" Target="slides/slide5.xml" />
 <Relationship Id="rId7" Type="http://schemas.openxmlformats.org/officeDocument/2006/relationships/slide" Target="slides/slide6.xml" />
 <Relationship Id="rId8" Type="http://schemas.openxmlformats.org/officeDocument/2006/relationships/slide" Target="slides/slide7.xml" />
 <Relationship Id="rId9" Type="http://schemas.openxmlformats.org/officeDocument/2006/relationships/slide" Target="slides/slide8.xml" />
 <Relationship Id="rId10" Type="http://schemas.openxmlformats.org/officeDocument/2006/relationships/slide" Target="slides/slide9.xml" />
 <Relationship Id="rId11" Type="http://schemas.openxmlformats.org/officeDocument/2006/relationships/slide" Target="slides/slide10.xml" />
 <Relationship Id="rId12" Type="http://schemas.openxmlformats.org/officeDocument/2006/relationships/slide" Target="slides/slide11.xml" />
 <Relationship Id="rId13" Type="http://schemas.openxmlformats.org/officeDocument/2006/relationships/slide" Target="slides/slide12.xml" />
 <Relationship Id="rId14" Type="http://schemas.openxmlformats.org/officeDocument/2006/relationships/slide" Target="slides/slide13.xml" />
 <Relationship Id="rId15" Type="http://schemas.openxmlformats.org/officeDocument/2006/relationships/presProps" Target="presProps.xml" />
 <Relationship Id="rId16" Type="http://schemas.openxmlformats.org/officeDocument/2006/relationships/viewProps" Target="viewProps.xml" />
 <Relationship Id="rId17" Type="http://schemas.openxmlformats.org/officeDocument/2006/relationships/theme" Target="theme/theme1.xml" />
 <Relationship Id="rId18" Type="http://schemas.openxmlformats.org/officeDocument/2006/relationships/tableStyles" Target="tableStyles.xml" />
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.jpeg" 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0.jpeg" 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1.jpeg" 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2.jpeg" 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3.jpeg" 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.jpeg" 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.jpeg" 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.jpeg" 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.jpeg" 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.jpeg" 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.jpeg" 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.jpeg" 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9.jpeg" 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908300" y="965200"/>
            <a:ext cx="6235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Ramada Chelsea Hotel Al Barsha</a:t>
            </a: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 is a brand new 4 star deluxe hotel, ideally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08300" y="1155700"/>
            <a:ext cx="6235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located in the heart of New Dubai, in close proximity to the city’s major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08300" y="1333500"/>
            <a:ext cx="62357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landmarks and attractions making it ideal choice for business or leisure traveler.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With 277 well appointed Deluxe Rooms and 11 Junior Suites and 11 Executive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Suite, Large conference and Banquet facility for up to 200 guests.</a:t>
            </a:r>
          </a:p>
          <a:p>
            <a:pPr>
              <a:lnSpc>
                <a:spcPts val="140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8300" y="4826000"/>
            <a:ext cx="50927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299 ultra-stylish elegantly furnished  rooms / suites which offer</a:t>
            </a:r>
            <a:br>
              <a:rPr lang="en-CA" sz="1002" smtClean="0">
                <a:solidFill>
                  <a:srgbClr val="000000"/>
                </a:solidFill>
                <a:latin typeface="Times New Roman"/>
              </a:rPr>
            </a:b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breathtaking views of Dubai city.</a:t>
            </a:r>
          </a:p>
          <a:p>
            <a:pPr>
              <a:lnSpc>
                <a:spcPts val="1195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8300" y="5156200"/>
            <a:ext cx="5092700" cy="52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500 meters away from Mall of the Emirates and Dubai Metro Station.</a:t>
            </a:r>
            <a:br>
              <a:rPr lang="en-CA" sz="1002" smtClean="0">
                <a:solidFill>
                  <a:srgbClr val="000000"/>
                </a:solidFill>
                <a:latin typeface="Times New Roman"/>
              </a:rPr>
            </a:b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Choice of restaurants with multiple cuisines and room service.</a:t>
            </a:r>
          </a:p>
          <a:p>
            <a:pPr>
              <a:lnSpc>
                <a:spcPts val="2395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8300" y="5892800"/>
            <a:ext cx="50927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Complimentary underground parking.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8300" y="6070600"/>
            <a:ext cx="5092700" cy="52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5058">
              <a:lnSpc>
                <a:spcPts val="24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State of the art gymnasium.</a:t>
            </a:r>
            <a:br>
              <a:rPr lang="en-CA" sz="1002" smtClean="0">
                <a:solidFill>
                  <a:srgbClr val="000000"/>
                </a:solidFill>
                <a:latin typeface="Times New Roman"/>
              </a:rPr>
            </a:b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Hair Dressing Salon.</a:t>
            </a:r>
          </a:p>
          <a:p>
            <a:pPr>
              <a:lnSpc>
                <a:spcPts val="2395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75300" y="4737100"/>
            <a:ext cx="34544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25 Km from Dubai International Airport and 94 Km from</a:t>
            </a:r>
            <a:br>
              <a:rPr lang="en-CA" sz="1002" smtClean="0">
                <a:solidFill>
                  <a:srgbClr val="000000"/>
                </a:solidFill>
                <a:latin typeface="Times New Roman"/>
              </a:rPr>
            </a:b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Abu Dhabi Airport.</a:t>
            </a:r>
          </a:p>
          <a:p>
            <a:pPr>
              <a:lnSpc>
                <a:spcPts val="1195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75300" y="5194300"/>
            <a:ext cx="34544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Health Club and Spa with Treatment rooms.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75300" y="5499100"/>
            <a:ext cx="34544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Outdoor temperature controlled swimming pool and</a:t>
            </a:r>
            <a:br>
              <a:rPr lang="en-CA" sz="1002" smtClean="0">
                <a:solidFill>
                  <a:srgbClr val="000000"/>
                </a:solidFill>
                <a:latin typeface="Times New Roman"/>
              </a:rPr>
            </a:b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outdoor jacuzzi.</a:t>
            </a:r>
          </a:p>
          <a:p>
            <a:pPr>
              <a:lnSpc>
                <a:spcPts val="1195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75300" y="5829300"/>
            <a:ext cx="3454400" cy="52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Steam and sauna rooms.</a:t>
            </a:r>
            <a:br>
              <a:rPr lang="en-CA" sz="1002" smtClean="0">
                <a:solidFill>
                  <a:srgbClr val="000000"/>
                </a:solidFill>
                <a:latin typeface="Times New Roman"/>
              </a:rPr>
            </a:b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Valet parking.</a:t>
            </a:r>
          </a:p>
          <a:p>
            <a:pPr>
              <a:lnSpc>
                <a:spcPts val="2395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75300" y="6565900"/>
            <a:ext cx="34544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Wireless internet availability throughout.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03300" y="139700"/>
            <a:ext cx="8140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70"/>
              </a:lnSpc>
            </a:pPr>
            <a:r>
              <a:rPr lang="en-CA" sz="3600" smtClean="0">
                <a:solidFill>
                  <a:srgbClr val="FFFEFF"/>
                </a:solidFill>
                <a:latin typeface="Bradley Hand ITC"/>
                <a:cs typeface="Bradley Hand ITC"/>
              </a:rPr>
              <a:t>Leisure Facilities</a:t>
            </a:r>
          </a:p>
          <a:p>
            <a:pPr>
              <a:lnSpc>
                <a:spcPts val="387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505200" y="3721100"/>
            <a:ext cx="56388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499" b="1" spc="-3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RAMADA CHELSEA HOTEL AL BARSHA</a:t>
            </a:r>
          </a:p>
          <a:p>
            <a:pPr>
              <a:lnSpc>
                <a:spcPts val="184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22800" y="4076700"/>
            <a:ext cx="45212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 smtClean="0">
                <a:solidFill>
                  <a:srgbClr val="000000"/>
                </a:solidFill>
                <a:latin typeface="Century"/>
                <a:cs typeface="Century"/>
              </a:rPr>
              <a:t>P.O. Box 120257</a:t>
            </a:r>
          </a:p>
          <a:p>
            <a:pPr>
              <a:lnSpc>
                <a:spcPts val="161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97400" y="4394200"/>
            <a:ext cx="45466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 smtClean="0">
                <a:solidFill>
                  <a:srgbClr val="000000"/>
                </a:solidFill>
                <a:latin typeface="Century"/>
                <a:cs typeface="Century"/>
              </a:rPr>
              <a:t>Al Barsha, Dubai</a:t>
            </a:r>
          </a:p>
          <a:p>
            <a:pPr>
              <a:lnSpc>
                <a:spcPts val="161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394200" y="4610100"/>
            <a:ext cx="47498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50"/>
              </a:lnSpc>
            </a:pPr>
            <a:r>
              <a:rPr lang="en-CA" sz="1397" smtClean="0">
                <a:solidFill>
                  <a:srgbClr val="000000"/>
                </a:solidFill>
                <a:latin typeface="Century"/>
                <a:cs typeface="Century"/>
              </a:rPr>
              <a:t>United Arab Emirates</a:t>
            </a:r>
            <a:br>
              <a:rPr lang="en-CA" sz="1397" smtClean="0">
                <a:solidFill>
                  <a:srgbClr val="000000"/>
                </a:solidFill>
                <a:latin typeface="Times New Roman"/>
              </a:rPr>
            </a:br>
            <a:r>
              <a:rPr lang="en-CA" sz="1397" smtClean="0">
                <a:solidFill>
                  <a:srgbClr val="000000"/>
                </a:solidFill>
                <a:latin typeface="Century"/>
                <a:cs typeface="Century"/>
              </a:rPr>
              <a:t>Tel. +971 4 501 9000</a:t>
            </a:r>
            <a:br>
              <a:rPr lang="en-CA" sz="1397" smtClean="0">
                <a:solidFill>
                  <a:srgbClr val="000000"/>
                </a:solidFill>
                <a:latin typeface="Times New Roman"/>
              </a:rPr>
            </a:br>
            <a:r>
              <a:rPr lang="en-CA" sz="1397" smtClean="0">
                <a:solidFill>
                  <a:srgbClr val="000000"/>
                </a:solidFill>
                <a:latin typeface="Century"/>
                <a:cs typeface="Century"/>
              </a:rPr>
              <a:t>Fax. +971 4 501 9100</a:t>
            </a:r>
          </a:p>
          <a:p>
            <a:pPr>
              <a:lnSpc>
                <a:spcPts val="255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19500" y="5575300"/>
            <a:ext cx="55245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  <a:tabLst>
                <a:tab pos="266700" algn="l"/>
              </a:tabLst>
            </a:pPr>
            <a:r>
              <a:rPr lang="en-CA" sz="1397" smtClean="0">
                <a:solidFill>
                  <a:srgbClr val="000000"/>
                </a:solidFill>
                <a:latin typeface="Century"/>
                <a:cs typeface="Century"/>
              </a:rPr>
              <a:t>Email: info@ramadachelseadubai.com</a:t>
            </a:r>
            <a:br>
              <a:rPr lang="en-CA" sz="1397" smtClean="0">
                <a:solidFill>
                  <a:srgbClr val="000000"/>
                </a:solidFill>
                <a:latin typeface="Times New Roman"/>
              </a:rPr>
            </a:br>
            <a:r>
              <a:rPr lang="en-CA" sz="1397" smtClean="0">
                <a:solidFill>
                  <a:srgbClr val="000000"/>
                </a:solidFill>
                <a:latin typeface="Century"/>
                <a:cs typeface="Century"/>
              </a:rPr>
              <a:t>	www.ramadachelseadubai.com</a:t>
            </a:r>
          </a:p>
          <a:p>
            <a:pPr>
              <a:lnSpc>
                <a:spcPts val="250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03300" y="139700"/>
            <a:ext cx="8140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70"/>
              </a:lnSpc>
            </a:pPr>
            <a:r>
              <a:rPr lang="en-CA" sz="3600" smtClean="0">
                <a:solidFill>
                  <a:srgbClr val="FFFEFF"/>
                </a:solidFill>
                <a:latin typeface="Bradley Hand ITC"/>
                <a:cs typeface="Bradley Hand ITC"/>
              </a:rPr>
              <a:t>Other Properties :</a:t>
            </a:r>
          </a:p>
          <a:p>
            <a:pPr>
              <a:lnSpc>
                <a:spcPts val="387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019300" y="3086100"/>
            <a:ext cx="71247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02" smtClean="0">
                <a:solidFill>
                  <a:srgbClr val="000000"/>
                </a:solidFill>
                <a:latin typeface="Bradley Hand ITC"/>
                <a:cs typeface="Bradley Hand ITC"/>
              </a:rPr>
              <a:t>Guest Room Facilities</a:t>
            </a:r>
          </a:p>
          <a:p>
            <a:pPr>
              <a:lnSpc>
                <a:spcPts val="2530"/>
              </a:lnSpc>
            </a:pPr>
            <a:endParaRPr lang="en-CA" sz="22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60700" y="3517900"/>
            <a:ext cx="30988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Safe deposit box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60700" y="3822700"/>
            <a:ext cx="30988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Minibar in all the rooms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60700" y="4000500"/>
            <a:ext cx="3098800" cy="52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LCD TV with International Channels</a:t>
            </a:r>
            <a:br>
              <a:rPr lang="en-CA" sz="1002" smtClean="0">
                <a:solidFill>
                  <a:srgbClr val="000000"/>
                </a:solidFill>
                <a:latin typeface="Times New Roman"/>
              </a:rPr>
            </a:b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Smoking and non smoking rooms available</a:t>
            </a:r>
          </a:p>
          <a:p>
            <a:pPr>
              <a:lnSpc>
                <a:spcPts val="2395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73800" y="3352800"/>
            <a:ext cx="2755900" cy="52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Tea and coffee making facilities in all rooms</a:t>
            </a:r>
            <a:br>
              <a:rPr lang="en-CA" sz="1002" smtClean="0">
                <a:solidFill>
                  <a:srgbClr val="000000"/>
                </a:solidFill>
                <a:latin typeface="Times New Roman"/>
              </a:rPr>
            </a:b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Wifi access (chargeable)</a:t>
            </a:r>
          </a:p>
          <a:p>
            <a:pPr>
              <a:lnSpc>
                <a:spcPts val="2095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73800" y="4064000"/>
            <a:ext cx="27559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Voice Mail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73800" y="4241800"/>
            <a:ext cx="2755900" cy="520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Iron &amp; Ironing board</a:t>
            </a:r>
            <a:br>
              <a:rPr lang="en-CA" sz="1002" smtClean="0">
                <a:solidFill>
                  <a:srgbClr val="000000"/>
                </a:solidFill>
                <a:latin typeface="Times New Roman"/>
              </a:rPr>
            </a:br>
            <a:r>
              <a:rPr lang="en-CA" sz="1002" smtClean="0">
                <a:solidFill>
                  <a:srgbClr val="000000"/>
                </a:solidFill>
                <a:latin typeface="Century"/>
                <a:cs typeface="Century"/>
              </a:rPr>
              <a:t>DVD player (per request)</a:t>
            </a:r>
          </a:p>
          <a:p>
            <a:pPr>
              <a:lnSpc>
                <a:spcPts val="2395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14400" y="139700"/>
            <a:ext cx="822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70"/>
              </a:lnSpc>
            </a:pPr>
            <a:r>
              <a:rPr lang="en-CA" sz="3600" smtClean="0">
                <a:solidFill>
                  <a:srgbClr val="FFFEFF"/>
                </a:solidFill>
                <a:latin typeface="Bradley Hand ITC"/>
                <a:cs typeface="Bradley Hand ITC"/>
              </a:rPr>
              <a:t>Restaurants</a:t>
            </a:r>
          </a:p>
          <a:p>
            <a:pPr>
              <a:lnSpc>
                <a:spcPts val="387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952500"/>
            <a:ext cx="81153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Our menu offers a wide array of mouth wateringly delicious foods with an Arabian flavor and flair to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130300"/>
            <a:ext cx="81153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satisfy the international gourmet. Our culinary experts guarantee a refined and sophisticated dining with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exquisite culinary inventions.</a:t>
            </a:r>
          </a:p>
          <a:p>
            <a:pPr>
              <a:lnSpc>
                <a:spcPts val="150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1955800"/>
            <a:ext cx="8140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 i="1" smtClean="0">
                <a:solidFill>
                  <a:srgbClr val="000000"/>
                </a:solidFill>
                <a:latin typeface="Century Schoolbook Bold Italic"/>
                <a:cs typeface="Century Schoolbook Bold Italic"/>
              </a:rPr>
              <a:t>Center Circle -</a:t>
            </a:r>
            <a:r>
              <a:rPr lang="en-CA" sz="1210" b="1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 (Sports Bar)</a:t>
            </a: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 caters to all tastes and various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2133600"/>
            <a:ext cx="8140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cuisines and enjoys latest televised sports with multiple screens.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14400" y="139700"/>
            <a:ext cx="822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70"/>
              </a:lnSpc>
            </a:pPr>
            <a:r>
              <a:rPr lang="en-CA" sz="3600" smtClean="0">
                <a:solidFill>
                  <a:srgbClr val="FFFEFF"/>
                </a:solidFill>
                <a:latin typeface="Bradley Hand ITC"/>
                <a:cs typeface="Bradley Hand ITC"/>
              </a:rPr>
              <a:t>Restaurants</a:t>
            </a:r>
          </a:p>
          <a:p>
            <a:pPr>
              <a:lnSpc>
                <a:spcPts val="387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98700" y="1866900"/>
            <a:ext cx="68453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lang="en-CA" sz="1149" b="1" i="1" spc="-10" smtClean="0">
                <a:solidFill>
                  <a:srgbClr val="000000"/>
                </a:solidFill>
                <a:latin typeface="Century Schoolbook Bold Italic"/>
                <a:cs typeface="Century Schoolbook Bold Italic"/>
              </a:rPr>
              <a:t>Szechuan Palace</a:t>
            </a:r>
            <a:r>
              <a:rPr lang="en-CA" sz="1149" b="1" spc="-1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 (Chinese Restaurant)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139" smtClean="0">
                <a:solidFill>
                  <a:srgbClr val="000000"/>
                </a:solidFill>
                <a:latin typeface="Century"/>
                <a:cs typeface="Century"/>
              </a:rPr>
              <a:t>Authentic, flavorsome dishes from the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139" smtClean="0">
                <a:solidFill>
                  <a:srgbClr val="000000"/>
                </a:solidFill>
                <a:latin typeface="Century"/>
                <a:cs typeface="Century"/>
              </a:rPr>
              <a:t>Chinese province of Szechuan.</a:t>
            </a:r>
          </a:p>
          <a:p>
            <a:pPr>
              <a:lnSpc>
                <a:spcPts val="145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14400" y="139700"/>
            <a:ext cx="822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70"/>
              </a:lnSpc>
            </a:pPr>
            <a:r>
              <a:rPr lang="en-CA" sz="3600" smtClean="0">
                <a:solidFill>
                  <a:srgbClr val="FFFEFF"/>
                </a:solidFill>
                <a:latin typeface="Bradley Hand ITC"/>
                <a:cs typeface="Bradley Hand ITC"/>
              </a:rPr>
              <a:t>Restaurants</a:t>
            </a:r>
          </a:p>
          <a:p>
            <a:pPr>
              <a:lnSpc>
                <a:spcPts val="387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41500" y="1422400"/>
            <a:ext cx="73025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9" b="1" i="1" spc="-10" smtClean="0">
                <a:solidFill>
                  <a:srgbClr val="000000"/>
                </a:solidFill>
                <a:latin typeface="Century Schoolbook Bold Italic"/>
                <a:cs typeface="Century Schoolbook Bold Italic"/>
              </a:rPr>
              <a:t>Spice by Qureshi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41500" y="1587500"/>
            <a:ext cx="73025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lang="en-CA" sz="1139" smtClean="0">
                <a:solidFill>
                  <a:srgbClr val="000000"/>
                </a:solidFill>
                <a:latin typeface="Century"/>
                <a:cs typeface="Century"/>
              </a:rPr>
              <a:t>Indian Cuisine from one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139" smtClean="0">
                <a:solidFill>
                  <a:srgbClr val="000000"/>
                </a:solidFill>
                <a:latin typeface="Century"/>
                <a:cs typeface="Century"/>
              </a:rPr>
              <a:t>of India’s most renowned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139" spc="-10" smtClean="0">
                <a:solidFill>
                  <a:srgbClr val="000000"/>
                </a:solidFill>
                <a:latin typeface="Century"/>
                <a:cs typeface="Century"/>
              </a:rPr>
              <a:t>Chefs with live Indian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139" spc="-10" smtClean="0">
                <a:solidFill>
                  <a:srgbClr val="000000"/>
                </a:solidFill>
                <a:latin typeface="Century"/>
                <a:cs typeface="Century"/>
              </a:rPr>
              <a:t>music.</a:t>
            </a:r>
          </a:p>
          <a:p>
            <a:pPr>
              <a:lnSpc>
                <a:spcPts val="143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14400" y="139700"/>
            <a:ext cx="822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70"/>
              </a:lnSpc>
            </a:pPr>
            <a:r>
              <a:rPr lang="en-CA" sz="3600" smtClean="0">
                <a:solidFill>
                  <a:srgbClr val="FFFEFF"/>
                </a:solidFill>
                <a:latin typeface="Bradley Hand ITC"/>
                <a:cs typeface="Bradley Hand ITC"/>
              </a:rPr>
              <a:t>Restaurants</a:t>
            </a:r>
          </a:p>
          <a:p>
            <a:pPr>
              <a:lnSpc>
                <a:spcPts val="387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261100" y="1790700"/>
            <a:ext cx="28829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lang="en-CA" sz="1126" b="1" i="1" spc="-10" smtClean="0">
                <a:solidFill>
                  <a:srgbClr val="000000"/>
                </a:solidFill>
                <a:latin typeface="Century Schoolbook Bold Italic"/>
                <a:cs typeface="Century Schoolbook Bold Italic"/>
              </a:rPr>
              <a:t>Seasons</a:t>
            </a:r>
            <a:r>
              <a:rPr lang="en-CA" sz="1126" b="1" spc="-1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 - All Day Dining Restaurant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116" spc="-10" smtClean="0">
                <a:solidFill>
                  <a:srgbClr val="000000"/>
                </a:solidFill>
                <a:latin typeface="Century"/>
                <a:cs typeface="Century"/>
              </a:rPr>
              <a:t>An international style for Breakfast,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116" smtClean="0">
                <a:solidFill>
                  <a:srgbClr val="000000"/>
                </a:solidFill>
                <a:latin typeface="Century"/>
                <a:cs typeface="Century"/>
              </a:rPr>
              <a:t>Lunch and Dinner either buffet or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116" smtClean="0">
                <a:solidFill>
                  <a:srgbClr val="000000"/>
                </a:solidFill>
                <a:latin typeface="Century"/>
                <a:cs typeface="Century"/>
              </a:rPr>
              <a:t>a la Carte.</a:t>
            </a:r>
          </a:p>
          <a:p>
            <a:pPr>
              <a:lnSpc>
                <a:spcPts val="143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14400" y="139700"/>
            <a:ext cx="8229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70"/>
              </a:lnSpc>
            </a:pPr>
            <a:r>
              <a:rPr lang="en-CA" sz="3600" smtClean="0">
                <a:solidFill>
                  <a:srgbClr val="FFFEFF"/>
                </a:solidFill>
                <a:latin typeface="Bradley Hand ITC"/>
                <a:cs typeface="Bradley Hand ITC"/>
              </a:rPr>
              <a:t>Restaurants</a:t>
            </a:r>
          </a:p>
          <a:p>
            <a:pPr>
              <a:lnSpc>
                <a:spcPts val="387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41900" y="1714500"/>
            <a:ext cx="41021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9" b="1" spc="-1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Mezz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41900" y="1892300"/>
            <a:ext cx="41021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39" smtClean="0">
                <a:solidFill>
                  <a:srgbClr val="000000"/>
                </a:solidFill>
                <a:latin typeface="Century"/>
                <a:cs typeface="Century"/>
              </a:rPr>
              <a:t>Local Arabic cuisine with casual and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139" smtClean="0">
                <a:solidFill>
                  <a:srgbClr val="000000"/>
                </a:solidFill>
                <a:latin typeface="Century"/>
                <a:cs typeface="Century"/>
              </a:rPr>
              <a:t>relaxing ambience.</a:t>
            </a:r>
          </a:p>
          <a:p>
            <a:pPr>
              <a:lnSpc>
                <a:spcPts val="150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155700" y="139700"/>
            <a:ext cx="79883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CA" sz="3600" smtClean="0">
                <a:solidFill>
                  <a:srgbClr val="FFFEFF"/>
                </a:solidFill>
                <a:latin typeface="Bradley Hand ITC"/>
                <a:cs typeface="Bradley Hand ITC"/>
              </a:rPr>
              <a:t>Banqueting / Conference Facility</a:t>
            </a:r>
          </a:p>
          <a:p>
            <a:pPr>
              <a:lnSpc>
                <a:spcPts val="375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3800" y="1409700"/>
            <a:ext cx="66802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Floating function capacity of 200 guests.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63800" y="1778000"/>
            <a:ext cx="66802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5 fully equipped rooms accommodating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463800" y="1955800"/>
            <a:ext cx="6680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20- 250 guests, ideal for meetings, seminars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and banquets.</a:t>
            </a:r>
          </a:p>
          <a:p>
            <a:pPr>
              <a:lnSpc>
                <a:spcPts val="140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63800" y="2425700"/>
            <a:ext cx="6680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State of the art built audio visual conference</a:t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Equipment.</a:t>
            </a:r>
          </a:p>
          <a:p>
            <a:pPr>
              <a:lnSpc>
                <a:spcPts val="140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63800" y="2971800"/>
            <a:ext cx="66802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Century"/>
                <a:cs typeface="Century"/>
              </a:rPr>
              <a:t>All rooms with natural daylight.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155700" y="139700"/>
            <a:ext cx="79883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CA" sz="3600" smtClean="0">
                <a:solidFill>
                  <a:srgbClr val="FFFEFF"/>
                </a:solidFill>
                <a:latin typeface="Bradley Hand ITC"/>
                <a:cs typeface="Bradley Hand ITC"/>
              </a:rPr>
              <a:t>Banqueting / Conference Facility</a:t>
            </a:r>
          </a:p>
          <a:p>
            <a:pPr>
              <a:lnSpc>
                <a:spcPts val="375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Privet1</vt:lpstr>
    </vt:vector>
  </TitlesOfParts>
  <Company>Investintech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A2E_Engine</dc:creator>
  <cp:lastModifiedBy>A2E_Engine</cp:lastModifiedBy>
  <dcterms:created xsi:type="dcterms:W3CDTF">2014-07-02T06:09:33Z</dcterms:created>
  <dcterms:modified xsi:type="dcterms:W3CDTF">2014-07-02T06:09:33Z</dcterms:modified>
</cp:coreProperties>
</file>